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Lst>
  <p:sldIdLst>
    <p:sldId id="256" r:id="rId2"/>
    <p:sldId id="264" r:id="rId3"/>
    <p:sldId id="268" r:id="rId4"/>
    <p:sldId id="275" r:id="rId5"/>
    <p:sldId id="258" r:id="rId6"/>
    <p:sldId id="259" r:id="rId7"/>
    <p:sldId id="260" r:id="rId8"/>
    <p:sldId id="261" r:id="rId9"/>
    <p:sldId id="278" r:id="rId10"/>
    <p:sldId id="269" r:id="rId11"/>
    <p:sldId id="277" r:id="rId12"/>
    <p:sldId id="263" r:id="rId13"/>
    <p:sldId id="273" r:id="rId14"/>
    <p:sldId id="274" r:id="rId15"/>
    <p:sldId id="272" r:id="rId16"/>
    <p:sldId id="270" r:id="rId17"/>
    <p:sldId id="262" r:id="rId18"/>
    <p:sldId id="257" r:id="rId19"/>
    <p:sldId id="27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167" d="100"/>
          <a:sy n="167" d="100"/>
        </p:scale>
        <p:origin x="-10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448B07-2C06-4CF2-8E91-F7385E71E2CB}" type="datetimeFigureOut">
              <a:rPr lang="en-US" smtClean="0"/>
              <a:t>4/13/2016</a:t>
            </a:fld>
            <a:endParaRPr lang="en-US" dirty="0"/>
          </a:p>
        </p:txBody>
      </p:sp>
      <p:sp>
        <p:nvSpPr>
          <p:cNvPr id="5" name="Footer Placeholder 4"/>
          <p:cNvSpPr>
            <a:spLocks noGrp="1"/>
          </p:cNvSpPr>
          <p:nvPr>
            <p:ph type="ftr" sz="quarter" idx="11"/>
          </p:nvPr>
        </p:nvSpPr>
        <p:spPr>
          <a:xfrm>
            <a:off x="812805" y="6272785"/>
            <a:ext cx="4745736" cy="365125"/>
          </a:xfrm>
        </p:spPr>
        <p:txBody>
          <a:bodyPr/>
          <a:lstStyle/>
          <a:p>
            <a:endParaRPr lang="en-US" dirty="0"/>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64167721"/>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81069D4-B020-4602-B87C-B094679675DF}" type="datetimeFigureOut">
              <a:rPr lang="en-US" smtClean="0"/>
              <a:t>4/13/2016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07688951"/>
      </p:ext>
    </p:extLst>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6C11EA-3D59-4DFE-9385-0A032B3191AF}" type="datetimeFigureOut">
              <a:rPr lang="en-US" smtClean="0"/>
              <a:t>4/13/2016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43567886"/>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4936D4-0671-4B70-A95D-BFBC9A35DA5B}" type="datetimeFigureOut">
              <a:rPr lang="en-US" smtClean="0"/>
              <a:t>4/13/2016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18056163"/>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DDD67DAC-232D-4042-B5C0-E64770A42A28}" type="datetimeFigureOut">
              <a:rPr lang="en-US" smtClean="0"/>
              <a:t>4/13/2016</a:t>
            </a:fld>
            <a:endParaRPr lang="en-US" dirty="0"/>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58295803"/>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ECECD2C-79BD-4B90-B3FA-E3B19B3FF97B}" type="datetimeFigureOut">
              <a:rPr lang="en-US" smtClean="0"/>
              <a:t>4/13/2016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36785281"/>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E9FDB6-7A26-4DBB-9BB0-088C0534314D}" type="datetimeFigureOut">
              <a:rPr lang="en-US" smtClean="0"/>
              <a:t>4/13/2016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96350007"/>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C2E7C72F-E0F0-449A-A903-6D7865ED3EFA}" type="datetimeFigureOut">
              <a:rPr lang="en-US" smtClean="0"/>
              <a:t>4/13/2016</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77368323"/>
      </p:ext>
    </p:extLst>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1207D-C9F3-42EA-960B-DC9955B358C7}" type="datetimeFigureOut">
              <a:rPr lang="en-US" smtClean="0"/>
              <a:t>4/13/2016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87410106"/>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4D8827A6-8947-4115-8D9E-E89B1EC0518D}" type="datetimeFigureOut">
              <a:rPr lang="en-US" smtClean="0"/>
              <a:t>4/13/2016</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54882752"/>
      </p:ext>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ED460A6F-F31A-4CA3-B222-0B3C224FF998}" type="datetimeFigureOut">
              <a:rPr lang="en-US" smtClean="0"/>
              <a:t>4/13/2016</a:t>
            </a:fld>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22581786"/>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648A1663-7765-4EF4-B97F-A02E70C6265E}" type="datetimeFigureOut">
              <a:rPr lang="en-US" smtClean="0"/>
              <a:t>4/13/2016</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3870349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spd="slow">
    <p:wipe/>
  </p:transition>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2386" y="1293036"/>
            <a:ext cx="7593330" cy="3035808"/>
          </a:xfrm>
        </p:spPr>
        <p:txBody>
          <a:bodyPr/>
          <a:lstStyle/>
          <a:p>
            <a:r>
              <a:rPr lang="en-US" sz="2700" dirty="0">
                <a:latin typeface="Arial Black" panose="020B0A04020102020204" pitchFamily="34" charset="0"/>
                <a:cs typeface="Arial" panose="020B0604020202020204" pitchFamily="34" charset="0"/>
              </a:rPr>
              <a:t>Producing 3D point cloud and digital elevation models through the use of </a:t>
            </a:r>
            <a:br>
              <a:rPr lang="en-US" sz="2700" dirty="0">
                <a:latin typeface="Arial Black" panose="020B0A04020102020204" pitchFamily="34" charset="0"/>
                <a:cs typeface="Arial" panose="020B0604020202020204" pitchFamily="34" charset="0"/>
              </a:rPr>
            </a:br>
            <a:r>
              <a:rPr lang="en-US" sz="2700" dirty="0">
                <a:latin typeface="Arial Black" panose="020B0A04020102020204" pitchFamily="34" charset="0"/>
                <a:cs typeface="Arial" panose="020B0604020202020204" pitchFamily="34" charset="0"/>
              </a:rPr>
              <a:t>unmanned aerial vehicles, Historic St. Luke’s Church case study</a:t>
            </a:r>
          </a:p>
        </p:txBody>
      </p:sp>
      <p:sp>
        <p:nvSpPr>
          <p:cNvPr id="3" name="Subtitle 2"/>
          <p:cNvSpPr>
            <a:spLocks noGrp="1"/>
          </p:cNvSpPr>
          <p:nvPr>
            <p:ph type="subTitle" idx="1"/>
          </p:nvPr>
        </p:nvSpPr>
        <p:spPr>
          <a:xfrm>
            <a:off x="802386" y="4515982"/>
            <a:ext cx="5918454" cy="802386"/>
          </a:xfrm>
        </p:spPr>
        <p:txBody>
          <a:bodyPr>
            <a:normAutofit fontScale="92500" lnSpcReduction="20000"/>
          </a:bodyPr>
          <a:lstStyle/>
          <a:p>
            <a:r>
              <a:rPr lang="en-US" b="1" dirty="0" smtClean="0">
                <a:latin typeface="Arial "/>
              </a:rPr>
              <a:t>Team Members: </a:t>
            </a:r>
            <a:r>
              <a:rPr lang="en-US" dirty="0" smtClean="0">
                <a:latin typeface="Arial "/>
              </a:rPr>
              <a:t>Tangee </a:t>
            </a:r>
            <a:r>
              <a:rPr lang="en-US" dirty="0">
                <a:latin typeface="Arial "/>
              </a:rPr>
              <a:t>Beverly, </a:t>
            </a:r>
            <a:r>
              <a:rPr lang="en-US" dirty="0" smtClean="0">
                <a:latin typeface="Arial "/>
              </a:rPr>
              <a:t>Cornelius </a:t>
            </a:r>
            <a:r>
              <a:rPr lang="en-US" dirty="0">
                <a:latin typeface="Arial "/>
              </a:rPr>
              <a:t>Holness, Nigel Pugh, Tori </a:t>
            </a:r>
            <a:r>
              <a:rPr lang="en-US" dirty="0" smtClean="0">
                <a:latin typeface="Arial "/>
              </a:rPr>
              <a:t>Wilbon</a:t>
            </a:r>
          </a:p>
          <a:p>
            <a:r>
              <a:rPr lang="en-US" b="1" dirty="0">
                <a:latin typeface="Arial "/>
              </a:rPr>
              <a:t>Mentor: </a:t>
            </a:r>
            <a:r>
              <a:rPr lang="en-US" dirty="0">
                <a:latin typeface="Arial "/>
              </a:rPr>
              <a:t>Mr. Clay Swindell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1726" y="4118829"/>
            <a:ext cx="906517" cy="906517"/>
          </a:xfrm>
          <a:prstGeom prst="rect">
            <a:avLst/>
          </a:prstGeom>
        </p:spPr>
      </p:pic>
    </p:spTree>
    <p:extLst>
      <p:ext uri="{BB962C8B-B14F-4D97-AF65-F5344CB8AC3E}">
        <p14:creationId xmlns:p14="http://schemas.microsoft.com/office/powerpoint/2010/main" val="345160429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Processing </a:t>
            </a:r>
            <a:endParaRPr lang="en-US" dirty="0"/>
          </a:p>
        </p:txBody>
      </p:sp>
      <p:sp>
        <p:nvSpPr>
          <p:cNvPr id="3" name="Content Placeholder 2"/>
          <p:cNvSpPr>
            <a:spLocks noGrp="1"/>
          </p:cNvSpPr>
          <p:nvPr>
            <p:ph idx="1"/>
          </p:nvPr>
        </p:nvSpPr>
        <p:spPr/>
        <p:txBody>
          <a:bodyPr>
            <a:normAutofit/>
          </a:bodyPr>
          <a:lstStyle/>
          <a:p>
            <a:r>
              <a:rPr lang="en-US" sz="1800" dirty="0"/>
              <a:t>Collected 147 images </a:t>
            </a:r>
          </a:p>
          <a:p>
            <a:r>
              <a:rPr lang="en-US" sz="1800" dirty="0"/>
              <a:t>Generated a photo mosaic </a:t>
            </a:r>
          </a:p>
          <a:p>
            <a:r>
              <a:rPr lang="en-US" sz="1800" dirty="0"/>
              <a:t>19 hours to process</a:t>
            </a:r>
          </a:p>
          <a:p>
            <a:r>
              <a:rPr lang="en-US" sz="1800" dirty="0"/>
              <a:t>Provide St. Luke’s</a:t>
            </a:r>
          </a:p>
          <a:p>
            <a:pPr lvl="1"/>
            <a:r>
              <a:rPr lang="en-US" sz="1500" dirty="0"/>
              <a:t>Elevation models of the property</a:t>
            </a:r>
          </a:p>
          <a:p>
            <a:pPr lvl="1"/>
            <a:r>
              <a:rPr lang="en-US" sz="1500" dirty="0"/>
              <a:t>Fly-through of the property </a:t>
            </a:r>
          </a:p>
        </p:txBody>
      </p:sp>
      <p:pic>
        <p:nvPicPr>
          <p:cNvPr id="8"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1052" y="2125936"/>
            <a:ext cx="3851903" cy="366905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995" y="4812523"/>
            <a:ext cx="394583" cy="39458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1198901029"/>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smtClean="0"/>
              <a:t>Results</a:t>
            </a:r>
            <a:br>
              <a:rPr lang="en-US" dirty="0" smtClean="0"/>
            </a:br>
            <a:r>
              <a:rPr lang="en-US" sz="3000" dirty="0"/>
              <a:t>3D Point Cloud</a:t>
            </a:r>
            <a:endParaRPr lang="en-US" dirty="0"/>
          </a:p>
        </p:txBody>
      </p:sp>
      <p:pic>
        <p:nvPicPr>
          <p:cNvPr id="8" name="StLuke_Poin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47939" y="2447925"/>
            <a:ext cx="5365229" cy="3017941"/>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2149831108"/>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84088" y="2403674"/>
            <a:ext cx="1802707" cy="2411730"/>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04058" y="2404941"/>
            <a:ext cx="1904238" cy="2409195"/>
          </a:xfrm>
        </p:spPr>
      </p:pic>
      <p:sp>
        <p:nvSpPr>
          <p:cNvPr id="3" name="TextBox 2"/>
          <p:cNvSpPr txBox="1"/>
          <p:nvPr/>
        </p:nvSpPr>
        <p:spPr>
          <a:xfrm>
            <a:off x="1683615" y="5001028"/>
            <a:ext cx="1349360" cy="323165"/>
          </a:xfrm>
          <a:prstGeom prst="rect">
            <a:avLst/>
          </a:prstGeom>
          <a:noFill/>
        </p:spPr>
        <p:txBody>
          <a:bodyPr wrap="square" rtlCol="0">
            <a:spAutoFit/>
          </a:bodyPr>
          <a:lstStyle/>
          <a:p>
            <a:r>
              <a:rPr lang="en-US" sz="1500" dirty="0"/>
              <a:t>Aerial Mosaic</a:t>
            </a:r>
          </a:p>
        </p:txBody>
      </p:sp>
      <p:sp>
        <p:nvSpPr>
          <p:cNvPr id="9" name="TextBox 8"/>
          <p:cNvSpPr txBox="1"/>
          <p:nvPr/>
        </p:nvSpPr>
        <p:spPr>
          <a:xfrm>
            <a:off x="5604058" y="5001028"/>
            <a:ext cx="1495421" cy="553998"/>
          </a:xfrm>
          <a:prstGeom prst="rect">
            <a:avLst/>
          </a:prstGeom>
          <a:noFill/>
        </p:spPr>
        <p:txBody>
          <a:bodyPr wrap="square" rtlCol="0">
            <a:spAutoFit/>
          </a:bodyPr>
          <a:lstStyle/>
          <a:p>
            <a:r>
              <a:rPr lang="en-US" sz="1500" dirty="0"/>
              <a:t>Elevation Model</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2335817664"/>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85103" y="2498765"/>
            <a:ext cx="1676400" cy="2987040"/>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93181" y="2493816"/>
            <a:ext cx="1676400" cy="298704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3587041308"/>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035" y="1185506"/>
            <a:ext cx="7543800" cy="1207008"/>
          </a:xfrm>
        </p:spPr>
        <p:txBody>
          <a:bodyPr/>
          <a:lstStyle/>
          <a:p>
            <a:r>
              <a:rPr lang="en-US" dirty="0" smtClean="0"/>
              <a:t>Results</a:t>
            </a:r>
            <a:br>
              <a:rPr lang="en-US" dirty="0" smtClean="0"/>
            </a:br>
            <a:r>
              <a:rPr lang="en-US" sz="3000" dirty="0"/>
              <a:t>3D Point Mesh</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424" y="1907649"/>
            <a:ext cx="2543613" cy="1884835"/>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109" y="3801814"/>
            <a:ext cx="3566693" cy="2097338"/>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4003" y="2290417"/>
            <a:ext cx="2768272" cy="1621939"/>
          </a:xfrm>
          <a:prstGeom prst="rect">
            <a:avLst/>
          </a:prstGeom>
          <a:ln>
            <a:noFill/>
          </a:ln>
          <a:effectLst>
            <a:softEdge rad="11250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370" y="2593430"/>
            <a:ext cx="2182538" cy="2079187"/>
          </a:xfrm>
          <a:prstGeom prst="rect">
            <a:avLst/>
          </a:prstGeom>
          <a:ln>
            <a:noFill/>
          </a:ln>
          <a:effectLst>
            <a:softEdge rad="11250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9709" y="4011694"/>
            <a:ext cx="1966609" cy="1887458"/>
          </a:xfrm>
          <a:prstGeom prst="rect">
            <a:avLst/>
          </a:prstGeom>
          <a:ln>
            <a:noFill/>
          </a:ln>
          <a:effectLst>
            <a:softEdge rad="112500"/>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198417597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Challenges</a:t>
            </a:r>
            <a:endParaRPr lang="en-US" dirty="0"/>
          </a:p>
        </p:txBody>
      </p:sp>
      <p:sp>
        <p:nvSpPr>
          <p:cNvPr id="6" name="Content Placeholder 5"/>
          <p:cNvSpPr>
            <a:spLocks noGrp="1"/>
          </p:cNvSpPr>
          <p:nvPr>
            <p:ph idx="1"/>
          </p:nvPr>
        </p:nvSpPr>
        <p:spPr/>
        <p:txBody>
          <a:bodyPr>
            <a:normAutofit/>
          </a:bodyPr>
          <a:lstStyle/>
          <a:p>
            <a:r>
              <a:rPr lang="en-US" sz="1800" dirty="0"/>
              <a:t>Size Issue</a:t>
            </a:r>
          </a:p>
          <a:p>
            <a:r>
              <a:rPr lang="en-US" sz="1800" dirty="0"/>
              <a:t>Calibration Issues</a:t>
            </a:r>
          </a:p>
          <a:p>
            <a:r>
              <a:rPr lang="en-US" sz="1800" dirty="0"/>
              <a:t>Connection Issues</a:t>
            </a:r>
          </a:p>
          <a:p>
            <a:r>
              <a:rPr lang="en-US" sz="1800" dirty="0"/>
              <a:t>Limitation of Battery Life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4004663290"/>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6" name="Content Placeholder 5"/>
          <p:cNvSpPr>
            <a:spLocks noGrp="1"/>
          </p:cNvSpPr>
          <p:nvPr>
            <p:ph idx="1"/>
          </p:nvPr>
        </p:nvSpPr>
        <p:spPr/>
        <p:txBody>
          <a:bodyPr>
            <a:normAutofit/>
          </a:bodyPr>
          <a:lstStyle/>
          <a:p>
            <a:r>
              <a:rPr lang="en-US" sz="1800" dirty="0"/>
              <a:t>Achieved the objectives</a:t>
            </a:r>
          </a:p>
          <a:p>
            <a:pPr lvl="1"/>
            <a:r>
              <a:rPr lang="en-US" sz="1500" dirty="0"/>
              <a:t>To produce aerial imagery from structural and elevation models</a:t>
            </a:r>
          </a:p>
          <a:p>
            <a:pPr lvl="1"/>
            <a:r>
              <a:rPr lang="en-US" sz="1500" dirty="0"/>
              <a:t>To make the data available for the churches uses</a:t>
            </a:r>
          </a:p>
          <a:p>
            <a:r>
              <a:rPr lang="en-US" sz="1800" dirty="0"/>
              <a:t>Created photo mosaic and 3D structural and elevation models</a:t>
            </a:r>
          </a:p>
          <a:p>
            <a:r>
              <a:rPr lang="en-US" sz="1800" dirty="0"/>
              <a:t>The data sets we have created can be easily added to Geographic Information Systems (GIS) </a:t>
            </a:r>
          </a:p>
          <a:p>
            <a:r>
              <a:rPr lang="en-US" sz="1800" dirty="0"/>
              <a:t>Other historic properties can benefit from this form of research by using the methodology, products, and approach laid out in this paper.  </a:t>
            </a:r>
          </a:p>
          <a:p>
            <a:pPr marL="0" indent="0">
              <a:buNone/>
            </a:pPr>
            <a:r>
              <a:rPr lang="en-US" sz="1800" dirty="0"/>
              <a:t/>
            </a:r>
            <a:br>
              <a:rPr lang="en-US" sz="1800" dirty="0"/>
            </a:br>
            <a:endParaRPr lang="en-US" sz="1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1934820457"/>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 </a:t>
            </a:r>
            <a:endParaRPr lang="en-US" dirty="0"/>
          </a:p>
        </p:txBody>
      </p:sp>
      <p:sp>
        <p:nvSpPr>
          <p:cNvPr id="3" name="Content Placeholder 2"/>
          <p:cNvSpPr>
            <a:spLocks noGrp="1"/>
          </p:cNvSpPr>
          <p:nvPr>
            <p:ph idx="1"/>
          </p:nvPr>
        </p:nvSpPr>
        <p:spPr/>
        <p:txBody>
          <a:bodyPr>
            <a:normAutofit/>
          </a:bodyPr>
          <a:lstStyle/>
          <a:p>
            <a:r>
              <a:rPr lang="en-US" sz="1800" dirty="0"/>
              <a:t>Mr. Edward Clay Swindell</a:t>
            </a:r>
          </a:p>
          <a:p>
            <a:r>
              <a:rPr lang="en-US" sz="1800" dirty="0"/>
              <a:t>Dr. Linda Hayden</a:t>
            </a:r>
          </a:p>
          <a:p>
            <a:r>
              <a:rPr lang="en-US" sz="1800" dirty="0"/>
              <a:t>Dr. Malcolm </a:t>
            </a:r>
            <a:r>
              <a:rPr lang="en-US" sz="1800" dirty="0" err="1"/>
              <a:t>LeCompte</a:t>
            </a:r>
            <a:endParaRPr lang="en-US" sz="1800" dirty="0"/>
          </a:p>
          <a:p>
            <a:r>
              <a:rPr lang="en-US" sz="1800" dirty="0"/>
              <a:t>St. Luke Church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1254852814"/>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92500" lnSpcReduction="20000"/>
          </a:bodyPr>
          <a:lstStyle/>
          <a:p>
            <a:pPr lvl="0" fontAlgn="base"/>
            <a:r>
              <a:rPr lang="en-US" i="1" dirty="0"/>
              <a:t>Phantom 2 Vision+ User Manual</a:t>
            </a:r>
            <a:r>
              <a:rPr lang="en-US" dirty="0"/>
              <a:t>, V1.6, DJI Co., Los Angeles, CA, 2015, pp. 5-12. </a:t>
            </a:r>
          </a:p>
          <a:p>
            <a:pPr lvl="0" fontAlgn="base"/>
            <a:r>
              <a:rPr lang="en-US" dirty="0"/>
              <a:t>Digital globe, USDA Farm Service Agency Map Data (2015). </a:t>
            </a:r>
          </a:p>
          <a:p>
            <a:r>
              <a:rPr lang="en-US" i="1" dirty="0"/>
              <a:t>Google Maps</a:t>
            </a:r>
            <a:r>
              <a:rPr lang="en-US" dirty="0"/>
              <a:t> [Online]. Available: https://www.google.com/maps </a:t>
            </a:r>
          </a:p>
          <a:p>
            <a:pPr lvl="0" fontAlgn="base"/>
            <a:r>
              <a:rPr lang="en-US" dirty="0"/>
              <a:t>Joyner Library, East Carolina Univ. (2010). </a:t>
            </a:r>
            <a:r>
              <a:rPr lang="en-US" i="1" dirty="0"/>
              <a:t>Roanoke colonies illuminated</a:t>
            </a:r>
            <a:r>
              <a:rPr lang="en-US" dirty="0"/>
              <a:t> 	[Online]. </a:t>
            </a:r>
            <a:r>
              <a:rPr lang="en-US" dirty="0" smtClean="0"/>
              <a:t>Available</a:t>
            </a:r>
            <a:r>
              <a:rPr lang="en-US" dirty="0"/>
              <a:t>: https://digital.lib.ecu.edu/hakluyt/view.aspx?p=Island%20of%20 </a:t>
            </a:r>
            <a:r>
              <a:rPr lang="en-US" dirty="0" err="1"/>
              <a:t>Roanoak&amp;id</a:t>
            </a:r>
            <a:r>
              <a:rPr lang="en-US" dirty="0"/>
              <a:t>=1390 </a:t>
            </a:r>
          </a:p>
          <a:p>
            <a:pPr lvl="0" fontAlgn="base"/>
            <a:r>
              <a:rPr lang="en-US" dirty="0"/>
              <a:t>A. Lamb. (2013-2015).</a:t>
            </a:r>
            <a:r>
              <a:rPr lang="en-US" i="1" dirty="0"/>
              <a:t> The book: 1450 to the present </a:t>
            </a:r>
            <a:r>
              <a:rPr lang="en-US" dirty="0"/>
              <a:t>[Online]. Available: http://eduscapes.com/bookhistory/artifact/6.htm </a:t>
            </a:r>
          </a:p>
          <a:p>
            <a:pPr lvl="0" fontAlgn="base"/>
            <a:r>
              <a:rPr lang="en-US" dirty="0"/>
              <a:t>Pix4D Co. (2015). </a:t>
            </a:r>
            <a:r>
              <a:rPr lang="en-US" i="1" dirty="0"/>
              <a:t>Pix4D: simply powerful</a:t>
            </a:r>
            <a:r>
              <a:rPr lang="en-US" dirty="0"/>
              <a:t> [Online]. Available: https://pix4d.com/ </a:t>
            </a:r>
          </a:p>
          <a:p>
            <a:pPr lvl="0" fontAlgn="base"/>
            <a:r>
              <a:rPr lang="en-US" dirty="0"/>
              <a:t>S.A. </a:t>
            </a:r>
            <a:r>
              <a:rPr lang="en-US" dirty="0" err="1"/>
              <a:t>Aqdus</a:t>
            </a:r>
            <a:r>
              <a:rPr lang="en-US" dirty="0"/>
              <a:t> et al, “Discovering archeological cropmarks: a hyperspectral approach,” Dept. Geographical Earth Sciences, </a:t>
            </a:r>
            <a:r>
              <a:rPr lang="en-US" dirty="0" smtClean="0"/>
              <a:t>Univ</a:t>
            </a:r>
            <a:r>
              <a:rPr lang="en-US" dirty="0"/>
              <a:t>. Glasgow, Glasgow, UK, Rep. G12-8QQ, 2008</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200825085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2727" y="2804826"/>
            <a:ext cx="7543800" cy="1207008"/>
          </a:xfrm>
        </p:spPr>
        <p:txBody>
          <a:bodyPr/>
          <a:lstStyle/>
          <a:p>
            <a:r>
              <a:rPr lang="en-US" dirty="0" smtClean="0"/>
              <a:t>QUESTIONS??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3827981741"/>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a:t>
            </a:r>
            <a:endParaRPr lang="en-US" dirty="0"/>
          </a:p>
        </p:txBody>
      </p:sp>
      <p:sp>
        <p:nvSpPr>
          <p:cNvPr id="3" name="Content Placeholder 2"/>
          <p:cNvSpPr>
            <a:spLocks noGrp="1"/>
          </p:cNvSpPr>
          <p:nvPr>
            <p:ph idx="1"/>
          </p:nvPr>
        </p:nvSpPr>
        <p:spPr>
          <a:xfrm>
            <a:off x="802386" y="2303417"/>
            <a:ext cx="7543800" cy="3038094"/>
          </a:xfrm>
        </p:spPr>
        <p:txBody>
          <a:bodyPr>
            <a:noAutofit/>
          </a:bodyPr>
          <a:lstStyle/>
          <a:p>
            <a:pPr>
              <a:lnSpc>
                <a:spcPct val="150000"/>
              </a:lnSpc>
            </a:pPr>
            <a:r>
              <a:rPr lang="en-US" sz="1200" dirty="0"/>
              <a:t>This research project was initiated to demonstrate the ability of Unmanned Aerial Vehicles (UAV) to gather elevation and 3D data using only a visible light camera.  The chosen test case was the structure and property associated with Historic St. Luke’s Church. This historic property represents Virginia’s oldest standing church built in the late 17th century.  While the property area associated with the church covers several acres, The UAV team chose to focus on the historic structure and immediate surrounding area. The intention was to fly a DJI Phantom 2 Vision+ UAV along a gridded flight plan designed to capture an array of images at defined intervals. These images were subsequently processed with the Pix4d software to produce an image mosaic of the gridded area, a 3d point cloud and digital elevation model (DEM), and finally a 3D model of the historic structure. The dataset will expand on the historical and the geographic placement of the structure and will assist Historic St. Luke's in directing future archaeological and landscape studies on the property.</a:t>
            </a:r>
          </a:p>
          <a:p>
            <a:pPr>
              <a:lnSpc>
                <a:spcPct val="150000"/>
              </a:lnSpc>
            </a:pPr>
            <a:r>
              <a:rPr lang="en-US" sz="1200" b="1" dirty="0"/>
              <a:t>Keywords</a:t>
            </a:r>
            <a:r>
              <a:rPr lang="en-US" sz="1200" dirty="0"/>
              <a:t>—archaeology, aerial imagery, DJI Phantom 2 Vision+, drone, Pix4D, remote sensing, U.A.V.</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841967851"/>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p:txBody>
          <a:bodyPr>
            <a:normAutofit/>
          </a:bodyPr>
          <a:lstStyle/>
          <a:p>
            <a:r>
              <a:rPr lang="en-US" sz="1800" dirty="0"/>
              <a:t>To produce aerial imagery which structural and elevation models could be generated</a:t>
            </a:r>
          </a:p>
          <a:p>
            <a:r>
              <a:rPr lang="en-US" sz="1800" dirty="0"/>
              <a:t>To make the data available to the church, so it could be used in future archaeological and landscape studies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2847510411"/>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Area of Interest </a:t>
            </a:r>
            <a:br>
              <a:rPr lang="en-US" b="1" dirty="0" smtClean="0"/>
            </a:br>
            <a:r>
              <a:rPr lang="en-US" sz="3000" b="1" dirty="0"/>
              <a:t>St. Luke’s Church</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652769" y="659679"/>
            <a:ext cx="1891028" cy="1593084"/>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70935" y="2816900"/>
            <a:ext cx="3563668" cy="2625541"/>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99" y="2612540"/>
            <a:ext cx="4151712" cy="26946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102912677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3721" y="4260947"/>
            <a:ext cx="1109472" cy="1975104"/>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Area of Interest</a:t>
            </a:r>
            <a:br>
              <a:rPr lang="en-US" dirty="0" smtClean="0"/>
            </a:br>
            <a:r>
              <a:rPr lang="en-US" sz="3000" dirty="0"/>
              <a:t>St. Luke’s Church</a:t>
            </a:r>
            <a:endParaRPr lang="en-US" dirty="0"/>
          </a:p>
        </p:txBody>
      </p:sp>
      <p:sp>
        <p:nvSpPr>
          <p:cNvPr id="3" name="Content Placeholder 2"/>
          <p:cNvSpPr>
            <a:spLocks noGrp="1"/>
          </p:cNvSpPr>
          <p:nvPr>
            <p:ph idx="1"/>
          </p:nvPr>
        </p:nvSpPr>
        <p:spPr>
          <a:xfrm>
            <a:off x="685800" y="2093976"/>
            <a:ext cx="7543800" cy="3038094"/>
          </a:xfrm>
        </p:spPr>
        <p:txBody>
          <a:bodyPr>
            <a:noAutofit/>
          </a:bodyPr>
          <a:lstStyle/>
          <a:p>
            <a:r>
              <a:rPr lang="en-US" sz="1600" dirty="0" smtClean="0"/>
              <a:t>Located at Smithfield, Virginia</a:t>
            </a:r>
          </a:p>
          <a:p>
            <a:r>
              <a:rPr lang="en-US" sz="1600" dirty="0" smtClean="0"/>
              <a:t>Built in early 1680’s</a:t>
            </a:r>
          </a:p>
          <a:p>
            <a:r>
              <a:rPr lang="en-US" sz="1600" dirty="0" smtClean="0"/>
              <a:t>The oldest surviving ecclesiastical </a:t>
            </a:r>
            <a:r>
              <a:rPr lang="en-US" sz="1600" dirty="0"/>
              <a:t>buildings in the state of Virginia</a:t>
            </a:r>
            <a:endParaRPr lang="en-US" sz="1600" dirty="0" smtClean="0"/>
          </a:p>
          <a:p>
            <a:r>
              <a:rPr lang="en-US" sz="1600" dirty="0" smtClean="0"/>
              <a:t>Previous name was The Newport Parish Church “Old Brick Church”</a:t>
            </a:r>
          </a:p>
          <a:p>
            <a:r>
              <a:rPr lang="en-US" sz="1600" dirty="0" smtClean="0"/>
              <a:t>1960 was </a:t>
            </a:r>
            <a:r>
              <a:rPr lang="en-US" sz="1600" dirty="0"/>
              <a:t>designated a National Historic Landmark </a:t>
            </a:r>
            <a:endParaRPr lang="en-US" sz="1600" dirty="0" smtClean="0"/>
          </a:p>
          <a:p>
            <a:r>
              <a:rPr lang="en-US" sz="1600" dirty="0" smtClean="0"/>
              <a:t>1966 was listed </a:t>
            </a:r>
            <a:r>
              <a:rPr lang="en-US" sz="1600" dirty="0"/>
              <a:t>in the National Register of Historic </a:t>
            </a:r>
            <a:r>
              <a:rPr lang="en-US" sz="1600" dirty="0" smtClean="0"/>
              <a:t>places</a:t>
            </a:r>
          </a:p>
          <a:p>
            <a:r>
              <a:rPr lang="en-US" sz="1600" dirty="0" smtClean="0"/>
              <a:t>1969 was listed in the Virginia </a:t>
            </a:r>
            <a:r>
              <a:rPr lang="en-US" sz="1600" dirty="0"/>
              <a:t>Landmarks </a:t>
            </a:r>
            <a:r>
              <a:rPr lang="en-US" sz="1600" dirty="0" smtClean="0"/>
              <a:t>Register</a:t>
            </a:r>
          </a:p>
          <a:p>
            <a:r>
              <a:rPr lang="en-US" sz="1600" dirty="0" smtClean="0"/>
              <a:t>Today offers tours of the historical landmark</a:t>
            </a:r>
          </a:p>
          <a:p>
            <a:pPr marL="0" indent="0">
              <a:buNone/>
            </a:pPr>
            <a:endParaRPr lang="en-US" sz="16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374" y="1311394"/>
            <a:ext cx="1499616" cy="2676144"/>
          </a:xfrm>
          <a:prstGeom prst="rect">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265" y="4440167"/>
            <a:ext cx="1121664" cy="1987296"/>
          </a:xfrm>
          <a:prstGeom prst="rect">
            <a:avLst/>
          </a:prstGeom>
          <a:ln>
            <a:noFill/>
          </a:ln>
          <a:effectLst>
            <a:softEdge rad="112500"/>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526" y="4846608"/>
            <a:ext cx="902208" cy="1603248"/>
          </a:xfrm>
          <a:prstGeom prst="rect">
            <a:avLst/>
          </a:prstGeom>
          <a:ln>
            <a:noFill/>
          </a:ln>
          <a:effectLst>
            <a:softEdge rad="11250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67586153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a:t>
            </a:r>
            <a:br>
              <a:rPr lang="en-US" dirty="0" smtClean="0"/>
            </a:br>
            <a:r>
              <a:rPr lang="en-US" sz="3000" dirty="0"/>
              <a:t>DJI Phantom 2 Vison</a:t>
            </a:r>
            <a:endParaRPr lang="en-US" dirty="0"/>
          </a:p>
        </p:txBody>
      </p:sp>
      <p:sp>
        <p:nvSpPr>
          <p:cNvPr id="3" name="Content Placeholder 2"/>
          <p:cNvSpPr>
            <a:spLocks noGrp="1"/>
          </p:cNvSpPr>
          <p:nvPr>
            <p:ph idx="1"/>
          </p:nvPr>
        </p:nvSpPr>
        <p:spPr/>
        <p:txBody>
          <a:bodyPr>
            <a:normAutofit/>
          </a:bodyPr>
          <a:lstStyle/>
          <a:p>
            <a:r>
              <a:rPr lang="en-US" sz="1800" dirty="0"/>
              <a:t>Inexpensive and versatile</a:t>
            </a:r>
          </a:p>
          <a:p>
            <a:r>
              <a:rPr lang="en-US" sz="1800" dirty="0"/>
              <a:t>Can operate autonomously or with minimal pilot training </a:t>
            </a:r>
          </a:p>
          <a:p>
            <a:r>
              <a:rPr lang="en-US" sz="1800" dirty="0"/>
              <a:t>Flight time is about 25 minutes</a:t>
            </a:r>
          </a:p>
          <a:p>
            <a:r>
              <a:rPr lang="en-US" sz="1800" dirty="0"/>
              <a:t>A built-in </a:t>
            </a:r>
            <a:r>
              <a:rPr lang="en-US" sz="1800" dirty="0" err="1"/>
              <a:t>Naza</a:t>
            </a:r>
            <a:r>
              <a:rPr lang="en-US" sz="1800" dirty="0"/>
              <a:t>-M V2 Flight Control System, with a gimbal and camera</a:t>
            </a:r>
          </a:p>
          <a:p>
            <a:r>
              <a:rPr lang="en-US" sz="1800" dirty="0"/>
              <a:t>Video captures </a:t>
            </a:r>
          </a:p>
          <a:p>
            <a:pPr lvl="1"/>
            <a:r>
              <a:rPr lang="en-US" sz="1500" dirty="0"/>
              <a:t>1080 pixels/30 frames per second </a:t>
            </a:r>
          </a:p>
          <a:p>
            <a:pPr lvl="1"/>
            <a:r>
              <a:rPr lang="en-US" sz="1500" dirty="0"/>
              <a:t>720 pixels/60 frames per second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711" y="3881755"/>
            <a:ext cx="3579163" cy="1938967"/>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2012861693"/>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a:t>
            </a:r>
            <a:br>
              <a:rPr lang="en-US" dirty="0" smtClean="0"/>
            </a:br>
            <a:r>
              <a:rPr lang="en-US" sz="3000" dirty="0"/>
              <a:t>Pix4D</a:t>
            </a:r>
          </a:p>
        </p:txBody>
      </p:sp>
      <p:sp>
        <p:nvSpPr>
          <p:cNvPr id="3" name="Content Placeholder 2"/>
          <p:cNvSpPr>
            <a:spLocks noGrp="1"/>
          </p:cNvSpPr>
          <p:nvPr>
            <p:ph idx="1"/>
          </p:nvPr>
        </p:nvSpPr>
        <p:spPr/>
        <p:txBody>
          <a:bodyPr>
            <a:normAutofit/>
          </a:bodyPr>
          <a:lstStyle/>
          <a:p>
            <a:r>
              <a:rPr lang="en-US" sz="1800" dirty="0"/>
              <a:t> Able to stitch images to create large mosaic photo</a:t>
            </a:r>
          </a:p>
          <a:p>
            <a:r>
              <a:rPr lang="en-US" sz="1800" dirty="0"/>
              <a:t>Build 3D point cloud from 2D imagery</a:t>
            </a:r>
          </a:p>
          <a:p>
            <a:r>
              <a:rPr lang="en-US" sz="1800" dirty="0"/>
              <a:t>Used Pix4D Mapper (free trial version)</a:t>
            </a:r>
          </a:p>
          <a:p>
            <a:r>
              <a:rPr lang="en-US" sz="1800" dirty="0"/>
              <a:t>Mobile application to plan flights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6059" y="2738081"/>
            <a:ext cx="2179761" cy="21797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3059085276"/>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Flight Plan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601" y="2249785"/>
            <a:ext cx="6116805" cy="344831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2876996706"/>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232" y="1979926"/>
            <a:ext cx="4079498" cy="3878567"/>
          </a:xfrm>
          <a:prstGeom prst="rect">
            <a:avLst/>
          </a:prstGeom>
        </p:spPr>
      </p:pic>
      <p:sp>
        <p:nvSpPr>
          <p:cNvPr id="6" name="TextBox 5"/>
          <p:cNvSpPr txBox="1"/>
          <p:nvPr/>
        </p:nvSpPr>
        <p:spPr>
          <a:xfrm>
            <a:off x="830688" y="3272039"/>
            <a:ext cx="2992647" cy="369332"/>
          </a:xfrm>
          <a:prstGeom prst="rect">
            <a:avLst/>
          </a:prstGeom>
          <a:noFill/>
        </p:spPr>
        <p:txBody>
          <a:bodyPr wrap="square" rtlCol="0">
            <a:spAutoFit/>
          </a:bodyPr>
          <a:lstStyle/>
          <a:p>
            <a:r>
              <a:rPr lang="en-US" dirty="0"/>
              <a:t>Generated 3D point cloud</a:t>
            </a:r>
          </a:p>
        </p:txBody>
      </p:sp>
      <p:sp>
        <p:nvSpPr>
          <p:cNvPr id="7" name="Title 1"/>
          <p:cNvSpPr>
            <a:spLocks noGrp="1"/>
          </p:cNvSpPr>
          <p:nvPr>
            <p:ph type="title"/>
          </p:nvPr>
        </p:nvSpPr>
        <p:spPr>
          <a:xfrm>
            <a:off x="608527" y="1095155"/>
            <a:ext cx="7543800" cy="1207008"/>
          </a:xfrm>
        </p:spPr>
        <p:txBody>
          <a:bodyPr/>
          <a:lstStyle/>
          <a:p>
            <a:r>
              <a:rPr lang="en-US" dirty="0" smtClean="0"/>
              <a:t>Image Processing </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2408" y="6265628"/>
            <a:ext cx="388513" cy="394583"/>
          </a:xfrm>
          <a:prstGeom prst="rect">
            <a:avLst/>
          </a:prstGeom>
        </p:spPr>
      </p:pic>
    </p:spTree>
    <p:extLst>
      <p:ext uri="{BB962C8B-B14F-4D97-AF65-F5344CB8AC3E}">
        <p14:creationId xmlns:p14="http://schemas.microsoft.com/office/powerpoint/2010/main" val="3959110050"/>
      </p:ext>
    </p:extLst>
  </p:cSld>
  <p:clrMapOvr>
    <a:masterClrMapping/>
  </p:clrMapOvr>
  <p:transition spd="slow">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2061</TotalTime>
  <Words>622</Words>
  <Application>Microsoft Office PowerPoint</Application>
  <PresentationFormat>On-screen Show (4:3)</PresentationFormat>
  <Paragraphs>75</Paragraphs>
  <Slides>19</Slides>
  <Notes>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Wood Type</vt:lpstr>
      <vt:lpstr>Producing 3D point cloud and digital elevation models through the use of  unmanned aerial vehicles, Historic St. Luke’s Church case study</vt:lpstr>
      <vt:lpstr>Abstract</vt:lpstr>
      <vt:lpstr>Objective</vt:lpstr>
      <vt:lpstr>Area of Interest  St. Luke’s Church</vt:lpstr>
      <vt:lpstr>Area of Interest St. Luke’s Church</vt:lpstr>
      <vt:lpstr>Equipment DJI Phantom 2 Vison</vt:lpstr>
      <vt:lpstr>Equipment Pix4D</vt:lpstr>
      <vt:lpstr>The Flight Plan</vt:lpstr>
      <vt:lpstr>Image Processing </vt:lpstr>
      <vt:lpstr>Image Processing </vt:lpstr>
      <vt:lpstr>Results 3D Point Cloud</vt:lpstr>
      <vt:lpstr>Results</vt:lpstr>
      <vt:lpstr>Results</vt:lpstr>
      <vt:lpstr>Results 3D Point Mesh</vt:lpstr>
      <vt:lpstr>Challenges</vt:lpstr>
      <vt:lpstr>Conclusion</vt:lpstr>
      <vt:lpstr>Acknowledgement </vt:lpstr>
      <vt:lpstr>References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Luke's Unmanned Aerial Vehicle (U.A.V) Research Project</dc:title>
  <dc:creator>Tori Wilbon</dc:creator>
  <cp:lastModifiedBy>JAW</cp:lastModifiedBy>
  <cp:revision>74</cp:revision>
  <dcterms:created xsi:type="dcterms:W3CDTF">2016-02-24T20:30:03Z</dcterms:created>
  <dcterms:modified xsi:type="dcterms:W3CDTF">2016-04-13T20:33:39Z</dcterms:modified>
</cp:coreProperties>
</file>